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Nunito Semi Bold"/>
      <p:regular r:id="rId19"/>
    </p:embeddedFont>
    <p:embeddedFont>
      <p:font typeface="Nunito Semi Bold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  <p:embeddedFont>
      <p:font typeface="PT Sans"/>
      <p:regular r:id="rId23"/>
    </p:embeddedFont>
    <p:embeddedFont>
      <p:font typeface="PT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svg>
</file>

<file path=ppt/media/image-10-3.png>
</file>

<file path=ppt/media/image-10-4.svg>
</file>

<file path=ppt/media/image-10-5.png>
</file>

<file path=ppt/media/image-10-6.sv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png>
</file>

<file path=ppt/media/image-3-1.png>
</file>

<file path=ppt/media/image-3-2.svg>
</file>

<file path=ppt/media/image-3-3.png>
</file>

<file path=ppt/media/image-3-4.svg>
</file>

<file path=ppt/media/image-3-5.png>
</file>

<file path=ppt/media/image-4-1.png>
</file>

<file path=ppt/media/image-4-2.png>
</file>

<file path=ppt/media/image-4-3.png>
</file>

<file path=ppt/media/image-5-1.png>
</file>

<file path=ppt/media/image-7-1.png>
</file>

<file path=ppt/media/image-7-2.png>
</file>

<file path=ppt/media/image-7-3.svg>
</file>

<file path=ppt/media/image-7-4.png>
</file>

<file path=ppt/media/image-7-5.svg>
</file>

<file path=ppt/media/image-7-6.png>
</file>

<file path=ppt/media/image-7-7.svg>
</file>

<file path=ppt/media/image-7-8.png>
</file>

<file path=ppt/media/image-7-9.sv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slideLayout" Target="../slideLayouts/slideLayout11.xml"/><Relationship Id="rId8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slideLayout" Target="../slideLayouts/slideLayout8.xml"/><Relationship Id="rId11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61605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Predicting Heart Disease Using Machine Learning: A Data-Driven Approach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83262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Project Presentation for the Data Science Faculty and Researchers.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548485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Presented by: Ahmed Al-Mohammadi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2817" y="497205"/>
            <a:ext cx="6399490" cy="531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 and Future Directions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32817" y="1480899"/>
            <a:ext cx="2986683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Success Summary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632817" y="2003346"/>
            <a:ext cx="6461879" cy="1127879"/>
          </a:xfrm>
          <a:prstGeom prst="roundRect">
            <a:avLst>
              <a:gd name="adj" fmla="val 38476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828794" y="2199323"/>
            <a:ext cx="2342555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High Accuracy Achieved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828794" y="2645926"/>
            <a:ext cx="6069925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Developed a model with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90.16% accuracy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on the test set.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632817" y="3311962"/>
            <a:ext cx="6461879" cy="1127879"/>
          </a:xfrm>
          <a:prstGeom prst="roundRect">
            <a:avLst>
              <a:gd name="adj" fmla="val 38476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28794" y="3507938"/>
            <a:ext cx="2127171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Full Transparency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828794" y="3954542"/>
            <a:ext cx="6069925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Model interpretability verified using SHAP, moving beyond the "black box."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632817" y="4620578"/>
            <a:ext cx="6461879" cy="1127879"/>
          </a:xfrm>
          <a:prstGeom prst="roundRect">
            <a:avLst>
              <a:gd name="adj" fmla="val 38476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828794" y="4816554"/>
            <a:ext cx="2127171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Practical Deployment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828794" y="5263158"/>
            <a:ext cx="6069925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Created a Streamlit application ready for immediate, interactive use.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7543324" y="1480899"/>
            <a:ext cx="2880836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Work and Scaling</a:t>
            </a:r>
            <a:endParaRPr lang="en-US" sz="2000" dirty="0"/>
          </a:p>
        </p:txBody>
      </p:sp>
      <p:sp>
        <p:nvSpPr>
          <p:cNvPr id="14" name="Shape 12"/>
          <p:cNvSpPr/>
          <p:nvPr/>
        </p:nvSpPr>
        <p:spPr>
          <a:xfrm>
            <a:off x="7724180" y="2274570"/>
            <a:ext cx="180737" cy="1115378"/>
          </a:xfrm>
          <a:prstGeom prst="roundRect">
            <a:avLst>
              <a:gd name="adj" fmla="val 150067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7543324" y="2155865"/>
            <a:ext cx="542449" cy="542449"/>
          </a:xfrm>
          <a:prstGeom prst="roundRect">
            <a:avLst>
              <a:gd name="adj" fmla="val 84284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678936" y="2291477"/>
            <a:ext cx="271224" cy="271224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8266509" y="2184083"/>
            <a:ext cx="2409587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Large-Scale Deployment</a:t>
            </a:r>
            <a:endParaRPr lang="en-US" sz="1650" dirty="0"/>
          </a:p>
        </p:txBody>
      </p:sp>
      <p:sp>
        <p:nvSpPr>
          <p:cNvPr id="18" name="Text 15"/>
          <p:cNvSpPr/>
          <p:nvPr/>
        </p:nvSpPr>
        <p:spPr>
          <a:xfrm>
            <a:off x="8266509" y="2630686"/>
            <a:ext cx="5738693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Integrate the final model into hospital EHR systems or cloud infrastructure for production use.</a:t>
            </a:r>
            <a:endParaRPr lang="en-US" sz="1400" dirty="0"/>
          </a:p>
        </p:txBody>
      </p:sp>
      <p:sp>
        <p:nvSpPr>
          <p:cNvPr id="19" name="Shape 16"/>
          <p:cNvSpPr/>
          <p:nvPr/>
        </p:nvSpPr>
        <p:spPr>
          <a:xfrm>
            <a:off x="7995404" y="3842028"/>
            <a:ext cx="180737" cy="1115378"/>
          </a:xfrm>
          <a:prstGeom prst="roundRect">
            <a:avLst>
              <a:gd name="adj" fmla="val 150067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7814548" y="3723323"/>
            <a:ext cx="542449" cy="542449"/>
          </a:xfrm>
          <a:prstGeom prst="roundRect">
            <a:avLst>
              <a:gd name="adj" fmla="val 84284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</p:sp>
      <p:pic>
        <p:nvPicPr>
          <p:cNvPr id="2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50160" y="3858935"/>
            <a:ext cx="271224" cy="271224"/>
          </a:xfrm>
          <a:prstGeom prst="rect">
            <a:avLst/>
          </a:prstGeom>
        </p:spPr>
      </p:pic>
      <p:sp>
        <p:nvSpPr>
          <p:cNvPr id="22" name="Text 18"/>
          <p:cNvSpPr/>
          <p:nvPr/>
        </p:nvSpPr>
        <p:spPr>
          <a:xfrm>
            <a:off x="8537734" y="3751540"/>
            <a:ext cx="2127171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Augmentation</a:t>
            </a:r>
            <a:endParaRPr lang="en-US" sz="1650" dirty="0"/>
          </a:p>
        </p:txBody>
      </p:sp>
      <p:sp>
        <p:nvSpPr>
          <p:cNvPr id="23" name="Text 19"/>
          <p:cNvSpPr/>
          <p:nvPr/>
        </p:nvSpPr>
        <p:spPr>
          <a:xfrm>
            <a:off x="8537734" y="4198144"/>
            <a:ext cx="5467469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Retrain the model on significantly larger and more diverse datasets to enhance generalization across patient populations.</a:t>
            </a:r>
            <a:endParaRPr lang="en-US" sz="1400" dirty="0"/>
          </a:p>
        </p:txBody>
      </p:sp>
      <p:sp>
        <p:nvSpPr>
          <p:cNvPr id="24" name="Shape 20"/>
          <p:cNvSpPr/>
          <p:nvPr/>
        </p:nvSpPr>
        <p:spPr>
          <a:xfrm>
            <a:off x="8266628" y="5409486"/>
            <a:ext cx="180737" cy="1115378"/>
          </a:xfrm>
          <a:prstGeom prst="roundRect">
            <a:avLst>
              <a:gd name="adj" fmla="val 150067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</p:spPr>
      </p:sp>
      <p:sp>
        <p:nvSpPr>
          <p:cNvPr id="25" name="Shape 21"/>
          <p:cNvSpPr/>
          <p:nvPr/>
        </p:nvSpPr>
        <p:spPr>
          <a:xfrm>
            <a:off x="8085773" y="5290780"/>
            <a:ext cx="542449" cy="542449"/>
          </a:xfrm>
          <a:prstGeom prst="roundRect">
            <a:avLst>
              <a:gd name="adj" fmla="val 84284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</p:spPr>
      </p:sp>
      <p:pic>
        <p:nvPicPr>
          <p:cNvPr id="2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21385" y="5426393"/>
            <a:ext cx="271224" cy="271224"/>
          </a:xfrm>
          <a:prstGeom prst="rect">
            <a:avLst/>
          </a:prstGeom>
        </p:spPr>
      </p:pic>
      <p:sp>
        <p:nvSpPr>
          <p:cNvPr id="27" name="Text 22"/>
          <p:cNvSpPr/>
          <p:nvPr/>
        </p:nvSpPr>
        <p:spPr>
          <a:xfrm>
            <a:off x="8808958" y="5318998"/>
            <a:ext cx="2127171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Advanced Modeling</a:t>
            </a:r>
            <a:endParaRPr lang="en-US" sz="1650" dirty="0"/>
          </a:p>
        </p:txBody>
      </p:sp>
      <p:sp>
        <p:nvSpPr>
          <p:cNvPr id="28" name="Text 23"/>
          <p:cNvSpPr/>
          <p:nvPr/>
        </p:nvSpPr>
        <p:spPr>
          <a:xfrm>
            <a:off x="8808958" y="5765602"/>
            <a:ext cx="5196245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deep learning architectures (e.g., LSTMs for time-series data) for predictive tasks.</a:t>
            </a:r>
            <a:endParaRPr lang="en-US" sz="1400" dirty="0"/>
          </a:p>
        </p:txBody>
      </p:sp>
      <p:sp>
        <p:nvSpPr>
          <p:cNvPr id="29" name="Text 24"/>
          <p:cNvSpPr/>
          <p:nvPr/>
        </p:nvSpPr>
        <p:spPr>
          <a:xfrm>
            <a:off x="632817" y="6999565"/>
            <a:ext cx="6059448" cy="733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Thank You. Questions?</a:t>
            </a:r>
            <a:endParaRPr lang="en-US" sz="4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2465" y="528280"/>
            <a:ext cx="10954464" cy="565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Objective: Driving Precision in Early Detection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72465" y="1554361"/>
            <a:ext cx="7783830" cy="1152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primary goal is to engineer a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highlight>
                  <a:srgbClr val="2D4DF2"/>
                </a:highlight>
                <a:latin typeface="PT Sans" pitchFamily="34" charset="0"/>
                <a:ea typeface="PT Sans" pitchFamily="34" charset="-122"/>
                <a:cs typeface="PT Sans" pitchFamily="34" charset="-120"/>
              </a:rPr>
              <a:t>highly accurate and robust machine learning model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capable of predicting the presence of heart disease in patients using clinical data.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960596" y="2923103"/>
            <a:ext cx="7495699" cy="922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Early detection is paramount to patient care. By achieving high predictive performance, our model can significantly inform diagnostic pathways and improve long-term patient outcomes.</a:t>
            </a: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672465" y="2923103"/>
            <a:ext cx="22860" cy="922258"/>
          </a:xfrm>
          <a:prstGeom prst="rect">
            <a:avLst/>
          </a:prstGeom>
          <a:solidFill>
            <a:srgbClr val="2D4DF2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32545" y="1597581"/>
            <a:ext cx="5033010" cy="503301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672465" y="7062788"/>
            <a:ext cx="13285470" cy="816293"/>
          </a:xfrm>
          <a:prstGeom prst="roundRect">
            <a:avLst>
              <a:gd name="adj" fmla="val 35308"/>
            </a:avLst>
          </a:prstGeom>
          <a:solidFill>
            <a:srgbClr val="B7C2F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513" y="7355681"/>
            <a:ext cx="240149" cy="19204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96710" y="7302818"/>
            <a:ext cx="12469177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Dataset Foundation: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We utilized the renowned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Cleveland Clinic Foundation Heart Disease Dataset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a reliable source for cardiovascular ML research.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04280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From Raw Data to Refined Features: Preparation Pipeline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9106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successful machine learning model is built upon clean, well-processed data. Our pipeline focused on essential transformation steps to ensure model stability and optimal performance.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37724" y="3856196"/>
            <a:ext cx="239316" cy="239316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837724" y="4202668"/>
            <a:ext cx="4158734" cy="30480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6" name="Text 3"/>
          <p:cNvSpPr/>
          <p:nvPr/>
        </p:nvSpPr>
        <p:spPr>
          <a:xfrm>
            <a:off x="837724" y="4383286"/>
            <a:ext cx="317408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Handling Missing Values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37724" y="4878824"/>
            <a:ext cx="4158734" cy="1930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Identified and addressed missing entries, specifically in the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'ca'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(number of major vessels) and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'thal'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(thalassemia) columns, using appropriate imputation techniques.</a:t>
            </a:r>
            <a:endParaRPr lang="en-US" sz="18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773" y="3856196"/>
            <a:ext cx="239316" cy="239316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235773" y="4202668"/>
            <a:ext cx="4158734" cy="30480"/>
          </a:xfrm>
          <a:prstGeom prst="rect">
            <a:avLst/>
          </a:prstGeom>
          <a:solidFill>
            <a:srgbClr val="018CE1"/>
          </a:solidFill>
          <a:ln/>
        </p:spPr>
      </p:sp>
      <p:sp>
        <p:nvSpPr>
          <p:cNvPr id="10" name="Text 6"/>
          <p:cNvSpPr/>
          <p:nvPr/>
        </p:nvSpPr>
        <p:spPr>
          <a:xfrm>
            <a:off x="5235773" y="4383286"/>
            <a:ext cx="323183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Binary Target Conversion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235773" y="4878824"/>
            <a:ext cx="4158734" cy="1539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Transformed the original multi-class diagnosis (0-4 severity) into a clear binary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'target'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variable: 0 for No Disease and 1 for Presence of Disease.</a:t>
            </a:r>
            <a:endParaRPr lang="en-US" sz="18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3823" y="3856196"/>
            <a:ext cx="239316" cy="239316"/>
          </a:xfrm>
          <a:prstGeom prst="rect">
            <a:avLst/>
          </a:prstGeom>
        </p:spPr>
      </p:pic>
      <p:sp>
        <p:nvSpPr>
          <p:cNvPr id="13" name="Shape 8"/>
          <p:cNvSpPr/>
          <p:nvPr/>
        </p:nvSpPr>
        <p:spPr>
          <a:xfrm>
            <a:off x="9633823" y="4202668"/>
            <a:ext cx="4158853" cy="30480"/>
          </a:xfrm>
          <a:prstGeom prst="rect">
            <a:avLst/>
          </a:prstGeom>
          <a:solidFill>
            <a:srgbClr val="DA33BF"/>
          </a:solidFill>
          <a:ln/>
        </p:spPr>
      </p:sp>
      <p:sp>
        <p:nvSpPr>
          <p:cNvPr id="14" name="Text 9"/>
          <p:cNvSpPr/>
          <p:nvPr/>
        </p:nvSpPr>
        <p:spPr>
          <a:xfrm>
            <a:off x="9633823" y="4383286"/>
            <a:ext cx="415885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Feature Scaling (Standardization)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9633823" y="5230773"/>
            <a:ext cx="41588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Applied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StandardScaler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 normalize numerical features. This is critical for distance-based algorithms to prevent features with larger magnitudes from dominating the loss function.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8418" y="1378863"/>
            <a:ext cx="13273564" cy="1140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Exploratory Data Analysis (EDA): Uncovering Diagnostic Patterns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78418" y="2906673"/>
            <a:ext cx="13273564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 exploration revealed inherent biases and strong predictive signals within the data, confirming the necessity of certain features for accurate prediction.</a:t>
            </a:r>
            <a:endParaRPr lang="en-US" sz="15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6038" y="3560564"/>
            <a:ext cx="4316135" cy="2326243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192" y="3560564"/>
            <a:ext cx="4316135" cy="2326243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346" y="3560564"/>
            <a:ext cx="4316135" cy="232624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78418" y="6230660"/>
            <a:ext cx="13273564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analysis showed a clear correlation between specific chest pain types (Type 2 and 3) and disease presence, as well as a higher incidence rate in male patients within this specific dataset.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2560" y="379214"/>
            <a:ext cx="8242578" cy="405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Selection: Establishing the Performance Baseline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482560" y="1060490"/>
            <a:ext cx="13665279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 benchmarked four prominent machine learning classifiers to determine the most effective foundational algorithm for this prediction task.</a:t>
            </a:r>
            <a:endParaRPr lang="en-US" sz="10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2560" y="1436013"/>
            <a:ext cx="13665279" cy="765250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9372" y="9398556"/>
            <a:ext cx="13458468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Random Forest Classifier achieved the highest initial accuracy, positioning it as our Champion Model for subsequent optimization.</a:t>
            </a:r>
            <a:endParaRPr lang="en-US" sz="1050" dirty="0"/>
          </a:p>
        </p:txBody>
      </p:sp>
      <p:sp>
        <p:nvSpPr>
          <p:cNvPr id="6" name="Shape 3"/>
          <p:cNvSpPr/>
          <p:nvPr/>
        </p:nvSpPr>
        <p:spPr>
          <a:xfrm>
            <a:off x="482560" y="9243536"/>
            <a:ext cx="15240" cy="530543"/>
          </a:xfrm>
          <a:prstGeom prst="rect">
            <a:avLst/>
          </a:prstGeom>
          <a:solidFill>
            <a:srgbClr val="2D4DF2"/>
          </a:solidFill>
          <a:ln/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020" y="574000"/>
            <a:ext cx="13172361" cy="1225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Optimizing the Champion: Strategic Hyperparameter Tuning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29020" y="2215991"/>
            <a:ext cx="13172361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maximize the predictive power of the Random Forest model, we employed systematic hyperparameter tuning using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GridSearchCV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 This process explores a predefined grid of parameter combinations to find the configuration yielding the highest cross-validated performance.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29020" y="3117056"/>
            <a:ext cx="4251960" cy="624959"/>
          </a:xfrm>
          <a:prstGeom prst="roundRect">
            <a:avLst>
              <a:gd name="adj" fmla="val 480002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2698790" y="3234214"/>
            <a:ext cx="312420" cy="390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937260" y="3950256"/>
            <a:ext cx="312979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Grid Search Implementation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37260" y="4381381"/>
            <a:ext cx="3835479" cy="1015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Defined parameter ranges for key hyperparameters like 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n_estimators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max_depth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and 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min_samples_split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189220" y="3117056"/>
            <a:ext cx="4251960" cy="624959"/>
          </a:xfrm>
          <a:prstGeom prst="roundRect">
            <a:avLst>
              <a:gd name="adj" fmla="val 480002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158990" y="3234214"/>
            <a:ext cx="312420" cy="390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8"/>
          <p:cNvSpPr/>
          <p:nvPr/>
        </p:nvSpPr>
        <p:spPr>
          <a:xfrm>
            <a:off x="5397460" y="3950256"/>
            <a:ext cx="24507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Cross-Validation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5397460" y="4381381"/>
            <a:ext cx="3835479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Used K-Fold cross-validation to prevent overfitting and ensure the selected parameters generalize well to unseen data.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9649420" y="3117056"/>
            <a:ext cx="4251960" cy="624959"/>
          </a:xfrm>
          <a:prstGeom prst="roundRect">
            <a:avLst>
              <a:gd name="adj" fmla="val 480002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1619190" y="3234214"/>
            <a:ext cx="312420" cy="390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2"/>
          <p:cNvSpPr/>
          <p:nvPr/>
        </p:nvSpPr>
        <p:spPr>
          <a:xfrm>
            <a:off x="9857661" y="3950256"/>
            <a:ext cx="24507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Performance Lift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9857661" y="4381381"/>
            <a:ext cx="3835479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Tuning resulted in a significant increase in overall accuracy, moving the model closer to deployment-ready performance.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29020" y="5943362"/>
            <a:ext cx="6455926" cy="687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87.2%</a:t>
            </a:r>
            <a:endParaRPr lang="en-US" sz="5400" dirty="0"/>
          </a:p>
        </p:txBody>
      </p:sp>
      <p:sp>
        <p:nvSpPr>
          <p:cNvPr id="17" name="Text 15"/>
          <p:cNvSpPr/>
          <p:nvPr/>
        </p:nvSpPr>
        <p:spPr>
          <a:xfrm>
            <a:off x="2731532" y="6890980"/>
            <a:ext cx="24507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Baseline Accuracy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729020" y="7322106"/>
            <a:ext cx="6455926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Performance before hyperparameter tuning.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445335" y="5943362"/>
            <a:ext cx="6456045" cy="687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90.16%</a:t>
            </a:r>
            <a:endParaRPr lang="en-US" sz="5400" dirty="0"/>
          </a:p>
        </p:txBody>
      </p:sp>
      <p:sp>
        <p:nvSpPr>
          <p:cNvPr id="20" name="Text 18"/>
          <p:cNvSpPr/>
          <p:nvPr/>
        </p:nvSpPr>
        <p:spPr>
          <a:xfrm>
            <a:off x="9447967" y="6890980"/>
            <a:ext cx="24507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Optimized Accuracy</a:t>
            </a:r>
            <a:endParaRPr lang="en-US" sz="1900" dirty="0"/>
          </a:p>
        </p:txBody>
      </p:sp>
      <p:sp>
        <p:nvSpPr>
          <p:cNvPr id="21" name="Text 19"/>
          <p:cNvSpPr/>
          <p:nvPr/>
        </p:nvSpPr>
        <p:spPr>
          <a:xfrm>
            <a:off x="7445335" y="7322106"/>
            <a:ext cx="6456045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Final performance after tuning and optimization.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7444" y="398740"/>
            <a:ext cx="11014353" cy="42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Interpreting the Black Box: Understanding Model Decisions with SHAP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507444" y="1115139"/>
            <a:ext cx="13615511" cy="463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critical applications like medical diagnostics, knowing </a:t>
            </a:r>
            <a:pPr algn="l" indent="0" marL="0">
              <a:lnSpc>
                <a:spcPts val="1800"/>
              </a:lnSpc>
              <a:buNone/>
            </a:pPr>
            <a:r>
              <a:rPr lang="en-US" sz="1100" i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why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 model makes a prediction is as important as the prediction itself. We leveraged SHAP (SHapley Additive exPlanations) to provide local and global interpretability.</a:t>
            </a:r>
            <a:endParaRPr lang="en-US" sz="1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444" y="1905238"/>
            <a:ext cx="7329368" cy="732936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198048" y="1887022"/>
            <a:ext cx="374094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Top Predictive Factors for Heart Disease</a:t>
            </a: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52460" y="2313027"/>
            <a:ext cx="217408" cy="2174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669179" y="2305883"/>
            <a:ext cx="5461278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'ca'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Number of major vessels colored by fluoroscopy</a:t>
            </a:r>
            <a:endParaRPr lang="en-US" sz="11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52460" y="3045143"/>
            <a:ext cx="217408" cy="21740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669179" y="3037999"/>
            <a:ext cx="5461278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'thal'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Thalassemia type (a blood disorder)</a:t>
            </a:r>
            <a:endParaRPr lang="en-US" sz="11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52460" y="3777258"/>
            <a:ext cx="217408" cy="217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669179" y="3770114"/>
            <a:ext cx="5461278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'cp'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Chest pain type (Crucial indicator)</a:t>
            </a:r>
            <a:endParaRPr lang="en-US" sz="110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52460" y="4509373"/>
            <a:ext cx="217408" cy="217408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8669179" y="4502229"/>
            <a:ext cx="5461278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'oldpeak'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ST depression induced by exercise relative to rest</a:t>
            </a:r>
            <a:endParaRPr lang="en-US" sz="1100" dirty="0"/>
          </a:p>
        </p:txBody>
      </p:sp>
      <p:sp>
        <p:nvSpPr>
          <p:cNvPr id="14" name="Text 7"/>
          <p:cNvSpPr/>
          <p:nvPr/>
        </p:nvSpPr>
        <p:spPr>
          <a:xfrm>
            <a:off x="8198048" y="5107543"/>
            <a:ext cx="5932408" cy="3709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SHAP values quantify the contribution of each feature to the final prediction, ensuring transparency and clinical relevance.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7443" y="390882"/>
            <a:ext cx="9232821" cy="418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Final Model Performance: Comprehensive Evaluation Metrics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497443" y="1093113"/>
            <a:ext cx="13635514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fully assess the model's clinical utility, we analyzed key classification metrics on the held-out test set.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2987516" y="2404348"/>
            <a:ext cx="1748433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90.16%</a:t>
            </a:r>
            <a:endParaRPr lang="en-US" sz="2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95707" y="1515904"/>
            <a:ext cx="2132290" cy="21322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025735" y="3825716"/>
            <a:ext cx="1672352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Test Accuracy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497443" y="4120039"/>
            <a:ext cx="6728936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Overall proportion of correct predictions.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9894094" y="2404348"/>
            <a:ext cx="1748433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88%</a:t>
            </a:r>
            <a:endParaRPr lang="en-US" sz="2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2284" y="1515904"/>
            <a:ext cx="2132290" cy="213229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932313" y="3825716"/>
            <a:ext cx="1672352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Precision</a:t>
            </a:r>
            <a:endParaRPr lang="en-US" sz="1300" dirty="0"/>
          </a:p>
        </p:txBody>
      </p:sp>
      <p:sp>
        <p:nvSpPr>
          <p:cNvPr id="11" name="Text 7"/>
          <p:cNvSpPr/>
          <p:nvPr/>
        </p:nvSpPr>
        <p:spPr>
          <a:xfrm>
            <a:off x="7404021" y="4120039"/>
            <a:ext cx="6728936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Proportion of positive identifications that were actually correct (minimizing false positives).</a:t>
            </a:r>
            <a:endParaRPr lang="en-US" sz="1100" dirty="0"/>
          </a:p>
        </p:txBody>
      </p:sp>
      <p:sp>
        <p:nvSpPr>
          <p:cNvPr id="12" name="Text 8"/>
          <p:cNvSpPr/>
          <p:nvPr/>
        </p:nvSpPr>
        <p:spPr>
          <a:xfrm>
            <a:off x="2987516" y="5555575"/>
            <a:ext cx="1748433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92%</a:t>
            </a:r>
            <a:endParaRPr lang="en-US" sz="2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707" y="4667131"/>
            <a:ext cx="2132290" cy="213229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025735" y="6976943"/>
            <a:ext cx="1672352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Recall</a:t>
            </a:r>
            <a:endParaRPr lang="en-US" sz="1300" dirty="0"/>
          </a:p>
        </p:txBody>
      </p:sp>
      <p:sp>
        <p:nvSpPr>
          <p:cNvPr id="15" name="Text 10"/>
          <p:cNvSpPr/>
          <p:nvPr/>
        </p:nvSpPr>
        <p:spPr>
          <a:xfrm>
            <a:off x="497443" y="7271266"/>
            <a:ext cx="6728936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Proportion of actual positives that were identified correctly (minimizing false negatives).</a:t>
            </a:r>
            <a:endParaRPr lang="en-US" sz="1100" dirty="0"/>
          </a:p>
        </p:txBody>
      </p:sp>
      <p:sp>
        <p:nvSpPr>
          <p:cNvPr id="16" name="Text 11"/>
          <p:cNvSpPr/>
          <p:nvPr/>
        </p:nvSpPr>
        <p:spPr>
          <a:xfrm>
            <a:off x="9894094" y="5555575"/>
            <a:ext cx="1748433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90%</a:t>
            </a:r>
            <a:endParaRPr lang="en-US" sz="27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284" y="4667131"/>
            <a:ext cx="2132290" cy="213229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9932313" y="6976943"/>
            <a:ext cx="1672352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F1-Score</a:t>
            </a:r>
            <a:endParaRPr lang="en-US" sz="1300" dirty="0"/>
          </a:p>
        </p:txBody>
      </p:sp>
      <p:sp>
        <p:nvSpPr>
          <p:cNvPr id="19" name="Text 13"/>
          <p:cNvSpPr/>
          <p:nvPr/>
        </p:nvSpPr>
        <p:spPr>
          <a:xfrm>
            <a:off x="7404021" y="7271266"/>
            <a:ext cx="6728936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harmonic mean of Precision and Recall, balancing both metrics.</a:t>
            </a:r>
            <a:endParaRPr lang="en-US" sz="1100" dirty="0"/>
          </a:p>
        </p:txBody>
      </p:sp>
      <p:sp>
        <p:nvSpPr>
          <p:cNvPr id="20" name="Text 14"/>
          <p:cNvSpPr/>
          <p:nvPr/>
        </p:nvSpPr>
        <p:spPr>
          <a:xfrm>
            <a:off x="497443" y="7658576"/>
            <a:ext cx="13635514" cy="181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balanced performance across these metrics indicates the model is highly effective and reliable for predicting heart disease presence.</a:t>
            </a:r>
            <a:endParaRPr lang="en-US" sz="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691" y="449937"/>
            <a:ext cx="11005542" cy="481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Transforming Research into Practice: The Streamlit Application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72691" y="1258491"/>
            <a:ext cx="13485019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make our predictive model accessible and intuitive for clinical use, we deployed it within a web application built using Streamlit.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72691" y="1868091"/>
            <a:ext cx="2541865" cy="240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Purpose-Built for Practicality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572691" y="2272308"/>
            <a:ext cx="654296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application allows users (e.g., clinicians) to input patient features interactively and receive an instant, accurate prediction of heart disease risk.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72691" y="2943463"/>
            <a:ext cx="654296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Intuitive interface mirrors clinical data input.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72691" y="3262670"/>
            <a:ext cx="654296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Provides near real-time predictions.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72691" y="3581876"/>
            <a:ext cx="654296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Supports rapid hypothesis testing with different patient profiles.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572691" y="3991094"/>
            <a:ext cx="654296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tool transforms the static ML model into a dynamic, practical diagnostic aid.</a:t>
            </a:r>
            <a:endParaRPr lang="en-US" sz="12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2369" y="1888569"/>
            <a:ext cx="6542961" cy="654296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2025-11-14T23:27:06Z</dcterms:created>
  <dcterms:modified xsi:type="dcterms:W3CDTF">2025-11-14T23:27:06Z</dcterms:modified>
</cp:coreProperties>
</file>